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1" r:id="rId3"/>
    <p:sldId id="262" r:id="rId4"/>
    <p:sldId id="263" r:id="rId5"/>
    <p:sldId id="267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4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D8282C-DE24-4A9B-91F9-8863345D4CA4}">
          <p14:sldIdLst>
            <p14:sldId id="256"/>
            <p14:sldId id="261"/>
            <p14:sldId id="262"/>
            <p14:sldId id="263"/>
            <p14:sldId id="267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5"/>
            <p14:sldId id="276"/>
            <p14:sldId id="274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9BC5-8767-48BE-9748-FA458063561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1BD4-80B7-409B-A662-0BB7B41A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800800" cy="3240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Преподаватель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Башков Леонид Леонидович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Смоленск </a:t>
            </a:r>
            <a:endParaRPr lang="ru-RU" sz="24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2023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37626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Острая </a:t>
            </a:r>
            <a:b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</a:br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с</a:t>
            </a: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ердечно-сосудистая недостаточность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6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Патогенез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Левое 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сердце не способно перекачать кровь из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малого круга - в 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большой</a:t>
            </a: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астой 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крови в малом 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кругу,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выпот 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лёг. 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ткань </a:t>
            </a:r>
            <a:r>
              <a:rPr lang="ru-RU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серозн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жид-</a:t>
            </a:r>
            <a:r>
              <a:rPr lang="ru-RU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сти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образование 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отёка: </a:t>
            </a:r>
            <a:endParaRPr lang="ru-RU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14375" indent="-268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интерстициальн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 </a:t>
            </a:r>
            <a:r>
              <a:rPr lang="ru-RU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астме,</a:t>
            </a:r>
          </a:p>
          <a:p>
            <a:pPr marL="714375" indent="-268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альвеолярный - при 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отёке лёгких.</a:t>
            </a:r>
          </a:p>
        </p:txBody>
      </p:sp>
    </p:spTree>
    <p:extLst>
      <p:ext uri="{BB962C8B-B14F-4D97-AF65-F5344CB8AC3E}">
        <p14:creationId xmlns:p14="http://schemas.microsoft.com/office/powerpoint/2010/main" val="8308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ПРИЧИНЫ</a:t>
            </a:r>
          </a:p>
          <a:p>
            <a:pPr marL="539750" indent="-539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инфаркт миокарда, </a:t>
            </a:r>
          </a:p>
          <a:p>
            <a:pPr marL="539750" indent="-539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аритмии,</a:t>
            </a:r>
            <a:endParaRPr lang="ru-RU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39750" indent="-539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гипертонический криз,</a:t>
            </a:r>
          </a:p>
          <a:p>
            <a:pPr marL="539750" indent="-539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клапанные пороки,</a:t>
            </a:r>
          </a:p>
          <a:p>
            <a:pPr marL="539750" indent="-539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перегрузка кровообращения (массивная инфузия при сердечной слабости).</a:t>
            </a:r>
          </a:p>
        </p:txBody>
      </p:sp>
    </p:spTree>
    <p:extLst>
      <p:ext uri="{BB962C8B-B14F-4D97-AF65-F5344CB8AC3E}">
        <p14:creationId xmlns:p14="http://schemas.microsoft.com/office/powerpoint/2010/main" val="42246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СЕРДЕЧНАЯ АСТМА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Патогенез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повышение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давления в левом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предсердии,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повышение давления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лёгочных капиллярах,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выпотевание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жидкости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интерстициальное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простр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-во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25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СЕРДЕЧНАЯ АСТМА. Патогенез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отёк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слизистой бронхов,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спазм бронхов, 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повышение содержание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CO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понижение 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в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артер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крови,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раздражение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дыхательного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центра (одышка).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76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1026" name="Picture 2" descr="D:\Скаченное из инета\сердечная аст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" y="620688"/>
            <a:ext cx="9143928" cy="626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0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Сердечная астма. Признаки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ночью после физ. или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нервн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напряж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просыпается от удушья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кашлем и свистящим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дыханием,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страх смерти,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одышка,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тахикардия,</a:t>
            </a:r>
          </a:p>
          <a:p>
            <a:pPr marL="571500" indent="-571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вынужденное положение (сидя, стоя).</a:t>
            </a:r>
          </a:p>
        </p:txBody>
      </p:sp>
    </p:spTree>
    <p:extLst>
      <p:ext uri="{BB962C8B-B14F-4D97-AF65-F5344CB8AC3E}">
        <p14:creationId xmlns:p14="http://schemas.microsoft.com/office/powerpoint/2010/main" val="14981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Альвеолярный отёк. Патогенез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ыпотевание серозной жидкости </a:t>
            </a:r>
            <a:b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просвет альвеол,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белковый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транссудат вспенивается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воздухом, (объём пены до 3-х литров),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пропотевание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эритроцитов -</a:t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розовая пена.</a:t>
            </a:r>
            <a:endParaRPr lang="ru-RU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52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2050" name="Picture 2" descr="D:\Скаченное из инета\отёк лёгк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16" y="652463"/>
            <a:ext cx="9180216" cy="62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9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Альвеолярный отёк. Патогенез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3075" name="Picture 3" descr="D:\Скаченное из инета\альвеолярный отё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874"/>
            <a:ext cx="9144000" cy="554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7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Альвеолярный отёк. Признаки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мучительное удушье </a:t>
            </a: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</a:t>
            </a:r>
            <a:r>
              <a:rPr lang="ru-RU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боль в </a:t>
            </a: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груди,</a:t>
            </a:r>
            <a:r>
              <a:rPr lang="ru-RU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endParaRPr lang="ru-RU" sz="3600" b="1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дыхание </a:t>
            </a:r>
            <a:r>
              <a:rPr lang="ru-RU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резко учащено, </a:t>
            </a:r>
            <a:endParaRPr lang="ru-RU" sz="3600" b="1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клокочущие хрипы </a:t>
            </a:r>
            <a:r>
              <a:rPr lang="ru-RU" sz="28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(слышны на расстоянии), 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пенистая мокрота </a:t>
            </a:r>
            <a:r>
              <a:rPr lang="ru-RU" sz="32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(светлая </a:t>
            </a:r>
            <a:r>
              <a:rPr lang="ru-RU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или </a:t>
            </a:r>
            <a:r>
              <a:rPr lang="ru-RU" sz="32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розовая),</a:t>
            </a:r>
            <a:endParaRPr lang="ru-RU" sz="3600" b="1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разнокалиберные </a:t>
            </a:r>
            <a:r>
              <a:rPr lang="ru-RU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влажные </a:t>
            </a: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хрипы, 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цианоз</a:t>
            </a:r>
            <a:r>
              <a:rPr lang="ru-RU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3600" b="1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набухание шейных вен.</a:t>
            </a: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82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908720"/>
            <a:ext cx="9108504" cy="59492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b="1" dirty="0">
                <a:latin typeface="Times New Roman"/>
                <a:ea typeface="Times New Roman"/>
              </a:rPr>
              <a:t>Острая сосудистая недостаточность (ОСН) - это состояние, </a:t>
            </a:r>
            <a:r>
              <a:rPr lang="ru-RU" sz="3800" b="1" dirty="0" smtClean="0">
                <a:latin typeface="Times New Roman"/>
                <a:ea typeface="Times New Roman"/>
              </a:rPr>
              <a:t>связанное с изменением </a:t>
            </a:r>
            <a:r>
              <a:rPr lang="ru-RU" sz="3800" b="1" dirty="0">
                <a:latin typeface="Times New Roman"/>
                <a:ea typeface="Times New Roman"/>
              </a:rPr>
              <a:t>тонуса кровеносных сосудов </a:t>
            </a:r>
            <a:endParaRPr lang="ru-RU" sz="3800" b="1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b="1" dirty="0" smtClean="0">
                <a:latin typeface="Times New Roman"/>
                <a:ea typeface="Times New Roman"/>
              </a:rPr>
              <a:t>и сопровождается нарушением кровообращения головного мозга, что проявляется нарушением сознания.</a:t>
            </a:r>
            <a:r>
              <a:rPr lang="ru-RU" sz="3800" b="1" dirty="0">
                <a:latin typeface="Times New Roman"/>
                <a:ea typeface="Times New Roman"/>
              </a:rPr>
              <a:t> </a:t>
            </a:r>
            <a:endParaRPr lang="ru-RU" sz="3800" b="1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dirty="0" smtClean="0">
                <a:latin typeface="Times New Roman"/>
                <a:ea typeface="Times New Roman"/>
              </a:rPr>
              <a:t>Она </a:t>
            </a:r>
            <a:r>
              <a:rPr lang="ru-RU" sz="3800" dirty="0">
                <a:latin typeface="Times New Roman"/>
                <a:ea typeface="Times New Roman"/>
              </a:rPr>
              <a:t>проявляется в виде </a:t>
            </a:r>
            <a:r>
              <a:rPr lang="ru-RU" sz="3800" b="1" dirty="0">
                <a:latin typeface="Times New Roman"/>
                <a:ea typeface="Times New Roman"/>
              </a:rPr>
              <a:t>3-х клинических форм: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обморок, коллапс, шок.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Неотложная помощь при ОЛЖН</a:t>
            </a: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err="1" smtClean="0">
                <a:solidFill>
                  <a:srgbClr val="333333"/>
                </a:solidFill>
                <a:latin typeface="Times New Roman"/>
                <a:ea typeface="Times New Roman"/>
              </a:rPr>
              <a:t>Сниж</a:t>
            </a: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. </a:t>
            </a:r>
            <a:r>
              <a:rPr lang="ru-RU" sz="4400" b="1" dirty="0">
                <a:solidFill>
                  <a:srgbClr val="333333"/>
                </a:solidFill>
                <a:latin typeface="Times New Roman"/>
                <a:ea typeface="Times New Roman"/>
              </a:rPr>
              <a:t>притока крови к </a:t>
            </a: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сердцу.</a:t>
            </a:r>
            <a:endParaRPr lang="ru-RU" sz="4400" b="1" dirty="0" smtClean="0">
              <a:latin typeface="Times New Roman"/>
              <a:ea typeface="Times New Roman"/>
            </a:endParaRP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err="1" smtClean="0">
                <a:latin typeface="Times New Roman"/>
                <a:ea typeface="Times New Roman"/>
              </a:rPr>
              <a:t>Пеногасители</a:t>
            </a:r>
            <a:r>
              <a:rPr lang="ru-RU" sz="4400" b="1" dirty="0" smtClean="0">
                <a:latin typeface="Times New Roman"/>
                <a:ea typeface="Times New Roman"/>
              </a:rPr>
              <a:t>.</a:t>
            </a:r>
            <a:endParaRPr lang="ru-RU" sz="4400" dirty="0">
              <a:latin typeface="Times New Roman"/>
              <a:ea typeface="Times New Roman"/>
            </a:endParaRP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latin typeface="Times New Roman"/>
                <a:ea typeface="Times New Roman"/>
              </a:rPr>
              <a:t>Диуретики.</a:t>
            </a: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latin typeface="Times New Roman"/>
                <a:ea typeface="Times New Roman"/>
              </a:rPr>
              <a:t>Нитраты</a:t>
            </a:r>
            <a:r>
              <a:rPr lang="ru-RU" sz="4400" b="1" dirty="0">
                <a:latin typeface="Times New Roman"/>
                <a:ea typeface="Times New Roman"/>
              </a:rPr>
              <a:t>.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endParaRPr lang="ru-RU" sz="4400" dirty="0" smtClean="0">
              <a:latin typeface="Times New Roman"/>
              <a:ea typeface="Times New Roman"/>
            </a:endParaRP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Наркотические анальгетики.</a:t>
            </a:r>
            <a:endParaRPr lang="ru-RU" sz="4400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dirty="0" smtClean="0">
                <a:latin typeface="Times New Roman"/>
                <a:ea typeface="Times New Roman"/>
              </a:rPr>
              <a:t>Антикоагулянты</a:t>
            </a:r>
            <a:r>
              <a:rPr lang="ru-RU" sz="4400" b="1" dirty="0">
                <a:latin typeface="Times New Roman"/>
                <a:ea typeface="Times New Roman"/>
              </a:rPr>
              <a:t>.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endParaRPr lang="ru-RU" sz="4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47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ричины ОПЖН</a:t>
            </a:r>
          </a:p>
          <a:p>
            <a:pPr marL="571500" lvl="0" indent="-5715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тромбоэмболия лёгочной артерии;</a:t>
            </a:r>
          </a:p>
          <a:p>
            <a:pPr marL="571500" lvl="0" indent="-5715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приступ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бронх.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астмы с развитием острой эмфиземы лёгких;</a:t>
            </a:r>
          </a:p>
          <a:p>
            <a:pPr marL="571500" lvl="0" indent="-5715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инфаркт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правого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желудочка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;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lvl="0" indent="-5715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инфаркт миокарда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нижней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локализации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61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ромбоэмболия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лёгочной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артерии (ТЭЛА)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Перекрытие просвета ствола или ветвей ЛА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эмболом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(тромбом),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уменьшение кровотока в лёгких.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Источник –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вены таза, нижних </a:t>
            </a:r>
            <a:r>
              <a:rPr lang="ru-RU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конечност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  <a:ea typeface="Times New Roman"/>
              </a:rPr>
              <a:t>Предрасполагающие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  <a:ea typeface="Times New Roman"/>
              </a:rPr>
              <a:t>факторы: </a:t>
            </a:r>
            <a:r>
              <a:rPr lang="ru-RU" sz="3200" b="1" dirty="0" smtClean="0">
                <a:solidFill>
                  <a:srgbClr val="000000"/>
                </a:solidFill>
                <a:latin typeface="TimesNewRomanPS-BoldMT"/>
                <a:ea typeface="Times New Roman"/>
              </a:rPr>
              <a:t>иммобилизация, </a:t>
            </a:r>
            <a:r>
              <a:rPr lang="ru-RU" sz="3200" b="1" dirty="0">
                <a:solidFill>
                  <a:srgbClr val="000000"/>
                </a:solidFill>
                <a:latin typeface="TimesNewRomanPS-BoldMT"/>
                <a:ea typeface="Times New Roman"/>
              </a:rPr>
              <a:t>обширные операции и травмы, беременность и послеродовый период, </a:t>
            </a:r>
            <a:r>
              <a:rPr lang="ru-RU" sz="3200" b="1" dirty="0" smtClean="0">
                <a:solidFill>
                  <a:srgbClr val="000000"/>
                </a:solidFill>
                <a:latin typeface="TimesNewRomanPS-BoldMT"/>
                <a:ea typeface="Times New Roman"/>
              </a:rPr>
              <a:t>новообразования</a:t>
            </a:r>
            <a:r>
              <a:rPr lang="ru-RU" sz="3200" b="1" dirty="0">
                <a:solidFill>
                  <a:srgbClr val="000000"/>
                </a:solidFill>
                <a:latin typeface="TimesNewRomanPS-BoldMT"/>
                <a:ea typeface="Times New Roman"/>
              </a:rPr>
              <a:t>, варикозная болезнь, </a:t>
            </a:r>
            <a:r>
              <a:rPr lang="ru-RU" sz="3200" b="1" dirty="0" err="1" smtClean="0">
                <a:solidFill>
                  <a:srgbClr val="000000"/>
                </a:solidFill>
                <a:latin typeface="TimesNewRomanPS-BoldMT"/>
                <a:ea typeface="Times New Roman"/>
              </a:rPr>
              <a:t>гиперкоагуляция</a:t>
            </a:r>
            <a:r>
              <a:rPr lang="ru-RU" sz="3200" b="1" dirty="0" smtClean="0">
                <a:solidFill>
                  <a:srgbClr val="000000"/>
                </a:solidFill>
                <a:latin typeface="TimesNewRomanPS-BoldMT"/>
                <a:ea typeface="Times New Roman"/>
              </a:rPr>
              <a:t>, ожирение.</a:t>
            </a:r>
            <a:endParaRPr lang="ru-RU" sz="3200" b="1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  <a:ea typeface="Times New Roman"/>
              </a:rPr>
              <a:t>Провоцирующие факторы: </a:t>
            </a:r>
            <a:r>
              <a:rPr lang="ru-RU" sz="3200" b="1" dirty="0" err="1" smtClean="0">
                <a:solidFill>
                  <a:srgbClr val="000000"/>
                </a:solidFill>
                <a:latin typeface="TimesNewRomanPSMT"/>
                <a:ea typeface="Times New Roman"/>
              </a:rPr>
              <a:t>натуживание</a:t>
            </a:r>
            <a:r>
              <a:rPr lang="ru-RU" sz="3200" b="1" dirty="0" smtClean="0">
                <a:solidFill>
                  <a:srgbClr val="000000"/>
                </a:solidFill>
                <a:latin typeface="TimesNewRomanPSMT"/>
                <a:ea typeface="Times New Roman"/>
              </a:rPr>
              <a:t>, </a:t>
            </a:r>
            <a:r>
              <a:rPr lang="ru-RU" sz="3200" b="1" dirty="0" smtClean="0">
                <a:solidFill>
                  <a:srgbClr val="000000"/>
                </a:solidFill>
                <a:latin typeface="TimesNewRomanPS-BoldMT"/>
                <a:ea typeface="Times New Roman"/>
              </a:rPr>
              <a:t>резкое </a:t>
            </a:r>
            <a:r>
              <a:rPr lang="ru-RU" sz="3200" b="1" dirty="0" smtClean="0">
                <a:solidFill>
                  <a:srgbClr val="000000"/>
                </a:solidFill>
                <a:latin typeface="TimesNewRomanPSMT"/>
                <a:ea typeface="Times New Roman"/>
              </a:rPr>
              <a:t>движение.</a:t>
            </a:r>
            <a:endParaRPr lang="ru-RU" sz="3200" b="1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4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ромбоэмболия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лёгочной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артерии (ТЭЛА)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Клинические признаки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боли  за грудиной,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гипотензия (низкий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сердеч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выброс),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тахипноэ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цианоз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верхней половины туловища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абухание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пульсация вен шеи,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увеличение печени (острое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переполнение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кровью).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79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ромбоэмболия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лёгочной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артерии (ТЭЛА)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Times New Roman"/>
                <a:ea typeface="Times New Roman"/>
              </a:rPr>
              <a:t>     ЭКГ:</a:t>
            </a:r>
            <a:endParaRPr lang="ru-RU" sz="3600" dirty="0" smtClean="0">
              <a:latin typeface="Times New Roman"/>
              <a:ea typeface="Times New Roman"/>
            </a:endParaRP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острая перегрузка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правого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желудочка,</a:t>
            </a:r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признаки инфаркта правого желудочка</a:t>
            </a:r>
            <a:r>
              <a:rPr lang="ru-RU" sz="4000" dirty="0" smtClean="0"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89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правожелуд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ТРОМБОЭМБОЛИЯ ЛЁГОЧНОЙ АРТЕРИИ (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ТЭЛА)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Times New Roman"/>
                <a:ea typeface="Times New Roman"/>
              </a:rPr>
              <a:t>Неотложная 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помощь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Кислород 100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%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объёмом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4-8 л/мин.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В/вено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инфузия 0,9%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NaCl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 др.;</a:t>
            </a: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При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артериальной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гипотензии: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допамин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или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норэпинефрин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, в/в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капельно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, до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стабилизации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АД.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Тромболизис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и гепарин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10 000 ЕД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в/в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струйно,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обезболивание: морфин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10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мг, фентанил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0,01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мг,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нейролептики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(дроперидол 2,5-5 мг) внутривенно.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бронхоспазме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аминофиллин 2,4% 5-10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мл.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нарушение витальных функций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ИВЛ.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66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Кардиогенный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шок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ариант ОЛЖН связанный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 значительным повреждением миокарда и развитием органной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гипоперфузии</a:t>
            </a:r>
            <a:r>
              <a:rPr lang="ru-RU" sz="3600" dirty="0" smtClean="0">
                <a:latin typeface="Times New Roman"/>
                <a:ea typeface="Times New Roman"/>
              </a:rPr>
              <a:t>.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Неспособность сердца обеспечить приемлемый уровень АД.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22313" indent="-722313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Основные клинические варианты КШ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22313" indent="-72231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 Истинный кардиогенный шок.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22313" indent="-72231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Рефлекторный шок.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22313" indent="-72231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3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Аритмогенный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шок.</a:t>
            </a:r>
            <a:endParaRPr lang="ru-RU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56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Кардиогенный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шок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Основная причина (80%) КШ – острый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ИМ </a:t>
            </a:r>
            <a:b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поражением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40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%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объёма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сердечной мышцы. </a:t>
            </a: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ПРИЗНАКИ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боль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«сжимающая», «разрывающая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»,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гипотензия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более 30 минут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c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&lt;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90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mmHg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),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пульс очень частый, слабого наполнения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напряжения, в тяжёлых случаях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 пальпируется.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Тоны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сердца глухие, часто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аритмичные,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высокие ЦВД,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сочетание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кардиогенным отёком лёгких.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 smtClean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5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Кардиогенный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шок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НЕОТЛОЖНАЯ ПОМОЩЬ</a:t>
            </a: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горизонтальное положение с приподнятым ножным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концом;</a:t>
            </a: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устранить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гиповолемию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с инотропной поддержкой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  <a:ea typeface="Times New Roman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допамин,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добутамин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норадреналин);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 АД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выше 100 мм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рт.ст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.,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в/в нитраты;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лечение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инфаркта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миокарда (купирование боли,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восстановл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коронарного кровотока, восстановление ритма и др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.);</a:t>
            </a: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ингаляция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100%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кислорода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использовать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пеногасители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!); 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обезболивание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– морфин дробно по 2 мг;</a:t>
            </a: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антикоагулянты;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доставка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стационар на носилках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инфузией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вазопрессоров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;</a:t>
            </a:r>
          </a:p>
          <a:p>
            <a:pPr marL="354013" lvl="2" indent="-354013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контроль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жизненно важный функций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94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908720"/>
            <a:ext cx="9108504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ОБМОРОК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Преходящее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часто не полное, нарушение сознания, связанное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временным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снижением (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 50%)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мозгового кровотока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из-за кратковременного  спазма 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сосудов головного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мозга</a:t>
            </a:r>
            <a:r>
              <a:rPr lang="ru-RU" sz="4800" dirty="0" smtClean="0">
                <a:latin typeface="Times New Roman"/>
                <a:ea typeface="Times New Roman"/>
              </a:rPr>
              <a:t>, </a:t>
            </a:r>
            <a:r>
              <a:rPr lang="ru-RU" sz="4800" dirty="0" smtClean="0">
                <a:latin typeface="Times New Roman"/>
                <a:ea typeface="Times New Roman"/>
              </a:rPr>
              <a:t>и уменьшению его оксигенации. 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36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908720"/>
            <a:ext cx="9108504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ОБМОРОК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Провоцирующие факторы</a:t>
            </a:r>
            <a:r>
              <a:rPr lang="ru-RU" sz="4000" dirty="0" smtClean="0">
                <a:latin typeface="Times New Roman"/>
                <a:ea typeface="Times New Roman"/>
              </a:rPr>
              <a:t>: </a:t>
            </a:r>
            <a:r>
              <a:rPr lang="ru-RU" sz="4000" dirty="0">
                <a:latin typeface="Times New Roman"/>
                <a:ea typeface="Times New Roman"/>
              </a:rPr>
              <a:t>внезапный стресс, испуг, сильная боль, психическая травма и </a:t>
            </a:r>
            <a:r>
              <a:rPr lang="ru-RU" sz="4000" dirty="0" smtClean="0">
                <a:latin typeface="Times New Roman"/>
                <a:ea typeface="Times New Roman"/>
              </a:rPr>
              <a:t>др.</a:t>
            </a:r>
            <a:endParaRPr lang="ru-RU" sz="40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Могут быть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предвестники</a:t>
            </a:r>
            <a:r>
              <a:rPr lang="ru-RU" sz="4400" dirty="0" smtClean="0">
                <a:latin typeface="Times New Roman"/>
                <a:ea typeface="Times New Roman"/>
              </a:rPr>
              <a:t>: </a:t>
            </a:r>
            <a:r>
              <a:rPr lang="ru-RU" sz="4000" dirty="0" smtClean="0">
                <a:latin typeface="Times New Roman"/>
                <a:ea typeface="Times New Roman"/>
              </a:rPr>
              <a:t>слабость</a:t>
            </a:r>
            <a:r>
              <a:rPr lang="ru-RU" sz="4000" dirty="0">
                <a:latin typeface="Times New Roman"/>
                <a:ea typeface="Times New Roman"/>
              </a:rPr>
              <a:t>, головокружение, потемнение в глазах, тошнота, </a:t>
            </a:r>
            <a:r>
              <a:rPr lang="ru-RU" sz="4000" dirty="0" smtClean="0">
                <a:latin typeface="Times New Roman"/>
                <a:ea typeface="Times New Roman"/>
              </a:rPr>
              <a:t>рвота и др. </a:t>
            </a:r>
            <a:endParaRPr lang="ru-RU" sz="4000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Характерны: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синусовая брадикардия при нормальном АД.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7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108504" cy="61653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ОБМОРОК. НЕОТЛОЖНАЯ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ПОМОЩЬ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Цель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– 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расширение </a:t>
            </a:r>
            <a:r>
              <a:rPr lang="ru-RU" sz="3200" b="1" dirty="0">
                <a:solidFill>
                  <a:srgbClr val="7030A0"/>
                </a:solidFill>
                <a:latin typeface="Times New Roman"/>
                <a:ea typeface="Times New Roman"/>
              </a:rPr>
              <a:t>сосудов головы, </a:t>
            </a:r>
            <a:endParaRPr lang="ru-RU" sz="32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 улучшение </a:t>
            </a:r>
            <a:r>
              <a:rPr lang="ru-RU" sz="3200" b="1" dirty="0">
                <a:solidFill>
                  <a:srgbClr val="7030A0"/>
                </a:solidFill>
                <a:latin typeface="Times New Roman"/>
                <a:ea typeface="Times New Roman"/>
              </a:rPr>
              <a:t>притока крови к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/>
                <a:ea typeface="Times New Roman"/>
              </a:rPr>
              <a:t>головн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. мозгу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уложить 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с приподнятыми ногами,</a:t>
            </a:r>
          </a:p>
          <a:p>
            <a:pPr marL="457200" lvl="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>
                <a:latin typeface="Times New Roman"/>
                <a:ea typeface="Times New Roman"/>
              </a:rPr>
              <a:t>обеспечить свободное </a:t>
            </a:r>
            <a:r>
              <a:rPr lang="ru-RU" sz="3200" b="1" dirty="0" smtClean="0">
                <a:latin typeface="Times New Roman"/>
                <a:ea typeface="Times New Roman"/>
              </a:rPr>
              <a:t>дыхание,</a:t>
            </a:r>
            <a:endParaRPr lang="ru-RU" sz="3200" b="1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>
                <a:latin typeface="Times New Roman"/>
                <a:ea typeface="Times New Roman"/>
              </a:rPr>
              <a:t>обрызгать лицо </a:t>
            </a:r>
            <a:r>
              <a:rPr lang="ru-RU" sz="3200" b="1" dirty="0" smtClean="0">
                <a:latin typeface="Times New Roman"/>
                <a:ea typeface="Times New Roman"/>
              </a:rPr>
              <a:t>холодной </a:t>
            </a:r>
            <a:r>
              <a:rPr lang="ru-RU" sz="3200" b="1" dirty="0">
                <a:latin typeface="Times New Roman"/>
                <a:ea typeface="Times New Roman"/>
              </a:rPr>
              <a:t>водой, похлопать </a:t>
            </a:r>
            <a:r>
              <a:rPr lang="ru-RU" sz="3200" b="1" dirty="0" smtClean="0"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latin typeface="Times New Roman"/>
                <a:ea typeface="Times New Roman"/>
              </a:rPr>
            </a:br>
            <a:r>
              <a:rPr lang="ru-RU" sz="3200" b="1" dirty="0" smtClean="0">
                <a:latin typeface="Times New Roman"/>
                <a:ea typeface="Times New Roman"/>
              </a:rPr>
              <a:t>по </a:t>
            </a:r>
            <a:r>
              <a:rPr lang="ru-RU" sz="3200" b="1" dirty="0">
                <a:latin typeface="Times New Roman"/>
                <a:ea typeface="Times New Roman"/>
              </a:rPr>
              <a:t>щекам (до покраснения);</a:t>
            </a:r>
          </a:p>
          <a:p>
            <a:pPr marL="457200" lvl="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>
                <a:latin typeface="Times New Roman"/>
                <a:ea typeface="Times New Roman"/>
              </a:rPr>
              <a:t>вдыхание возбуждающих </a:t>
            </a:r>
            <a:r>
              <a:rPr lang="ru-RU" sz="3200" b="1" dirty="0" smtClean="0">
                <a:latin typeface="Times New Roman"/>
                <a:ea typeface="Times New Roman"/>
              </a:rPr>
              <a:t>средств,</a:t>
            </a:r>
            <a:endParaRPr lang="ru-RU" sz="3200" b="1" dirty="0"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b="1" dirty="0">
                <a:latin typeface="Times New Roman"/>
                <a:ea typeface="Times New Roman"/>
              </a:rPr>
              <a:t>проверить основные жизненные </a:t>
            </a:r>
            <a:r>
              <a:rPr lang="ru-RU" sz="3200" b="1" dirty="0" smtClean="0">
                <a:latin typeface="Times New Roman"/>
                <a:ea typeface="Times New Roman"/>
              </a:rPr>
              <a:t>функции.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Быстрое 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восстановление сознания в </a:t>
            </a:r>
            <a:r>
              <a:rPr lang="ru-RU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горизонт. положении подтверждает диагноз 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обморок</a:t>
            </a:r>
            <a:r>
              <a:rPr lang="ru-RU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108504" cy="61653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КОЛЛАПС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Падение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сосудистого тонуса </a:t>
            </a:r>
            <a:r>
              <a:rPr lang="ru-RU" sz="3600" dirty="0">
                <a:latin typeface="Times New Roman"/>
                <a:ea typeface="Times New Roman"/>
              </a:rPr>
              <a:t>и </a:t>
            </a:r>
            <a:r>
              <a:rPr lang="ru-RU" sz="3600" dirty="0" err="1" smtClean="0">
                <a:latin typeface="Times New Roman"/>
                <a:ea typeface="Times New Roman"/>
              </a:rPr>
              <a:t>относительн</a:t>
            </a:r>
            <a:r>
              <a:rPr lang="ru-RU" sz="3600" dirty="0" smtClean="0">
                <a:latin typeface="Times New Roman"/>
                <a:ea typeface="Times New Roman"/>
              </a:rPr>
              <a:t>. </a:t>
            </a:r>
            <a:r>
              <a:rPr lang="ru-RU" sz="3600" dirty="0">
                <a:latin typeface="Times New Roman"/>
                <a:ea typeface="Times New Roman"/>
              </a:rPr>
              <a:t>уменьшением </a:t>
            </a:r>
            <a:r>
              <a:rPr lang="ru-RU" sz="3600" dirty="0" smtClean="0">
                <a:latin typeface="Times New Roman"/>
                <a:ea typeface="Times New Roman"/>
              </a:rPr>
              <a:t>ОЦК, из-за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расширения сосудов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таз. органов и нижних </a:t>
            </a:r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конечност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ПРИЧИНЫ</a:t>
            </a:r>
            <a:endParaRPr lang="ru-R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острые инфекции, </a:t>
            </a: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болезни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эндокринной и нервной системы, </a:t>
            </a: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экзогенные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интоксикации, </a:t>
            </a: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острые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заболевания органов брюшной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полости,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передозировка лек.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средств (</a:t>
            </a:r>
            <a:r>
              <a:rPr lang="ru-RU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ганглиоблокаторы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гипотензивные),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спинномозговая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эпидуральная анестезия.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6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108504" cy="61653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КОЛЛАПС.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Признаки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головокруж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</a:rPr>
              <a:t>или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потеря 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</a:rPr>
              <a:t>сознания, </a:t>
            </a:r>
            <a:endParaRPr lang="ru-RU" sz="4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ожа бледная покрыта холодным потом, </a:t>
            </a:r>
            <a:r>
              <a:rPr lang="ru-RU" sz="4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акроцианоз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дыхание </a:t>
            </a:r>
            <a:r>
              <a:rPr lang="ru-RU" sz="4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поверхност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., учащенное,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</a:rPr>
              <a:t>синусовая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тахикардия</a:t>
            </a:r>
            <a:r>
              <a:rPr lang="en-US" sz="4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?</a:t>
            </a:r>
            <a:endParaRPr lang="ru-RU" sz="4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сред.АД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сниж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до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60-70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мм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рт.ст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80-90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среднееАД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=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диас.АД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+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пульс.АД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/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 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Пульсовое АД =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Сис.АД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–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Диас.АД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61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Сосудистая 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108504" cy="61653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КОЛЛАПС. НЕОТЛОЖНАЯ ПОМОЩЬ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Цель – увеличить венозный возврат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сердечный выброс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latin typeface="Times New Roman"/>
                <a:ea typeface="Times New Roman"/>
              </a:rPr>
              <a:t>уложить </a:t>
            </a:r>
            <a:r>
              <a:rPr lang="ru-RU" sz="4000" b="1" dirty="0">
                <a:latin typeface="Times New Roman"/>
                <a:ea typeface="Times New Roman"/>
              </a:rPr>
              <a:t>с приподнятыми </a:t>
            </a:r>
            <a:r>
              <a:rPr lang="ru-RU" sz="4000" b="1" dirty="0" smtClean="0">
                <a:latin typeface="Times New Roman"/>
                <a:ea typeface="Times New Roman"/>
              </a:rPr>
              <a:t>ногами,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latin typeface="Times New Roman"/>
                <a:ea typeface="Times New Roman"/>
              </a:rPr>
              <a:t>и</a:t>
            </a:r>
            <a:r>
              <a:rPr lang="ru-RU" sz="4000" b="1" dirty="0" smtClean="0">
                <a:latin typeface="Times New Roman"/>
                <a:ea typeface="Times New Roman"/>
              </a:rPr>
              <a:t>нфузия 0,9% </a:t>
            </a:r>
            <a:r>
              <a:rPr lang="en-US" sz="4000" b="1" dirty="0" smtClean="0">
                <a:latin typeface="Times New Roman"/>
                <a:ea typeface="Times New Roman"/>
              </a:rPr>
              <a:t>NaCl</a:t>
            </a:r>
            <a:r>
              <a:rPr lang="ru-RU" sz="4000" b="1" dirty="0" smtClean="0">
                <a:latin typeface="Times New Roman"/>
                <a:ea typeface="Times New Roman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err="1" smtClean="0">
                <a:latin typeface="Times New Roman"/>
                <a:ea typeface="Times New Roman"/>
              </a:rPr>
              <a:t>сосуд.актив</a:t>
            </a:r>
            <a:r>
              <a:rPr lang="ru-RU" sz="4000" b="1" dirty="0" smtClean="0">
                <a:latin typeface="Times New Roman"/>
                <a:ea typeface="Times New Roman"/>
              </a:rPr>
              <a:t>. </a:t>
            </a:r>
            <a:r>
              <a:rPr lang="ru-RU" sz="4000" b="1" dirty="0" err="1" smtClean="0">
                <a:latin typeface="Times New Roman"/>
                <a:ea typeface="Times New Roman"/>
              </a:rPr>
              <a:t>пр</a:t>
            </a:r>
            <a:r>
              <a:rPr lang="ru-RU" sz="4000" b="1" dirty="0" smtClean="0">
                <a:latin typeface="Times New Roman"/>
                <a:ea typeface="Times New Roman"/>
              </a:rPr>
              <a:t>-ты </a:t>
            </a:r>
            <a:r>
              <a:rPr lang="ru-RU" sz="3200" b="1" dirty="0" smtClean="0">
                <a:latin typeface="Times New Roman"/>
                <a:ea typeface="Times New Roman"/>
              </a:rPr>
              <a:t>(мезатон, эфедрин),</a:t>
            </a:r>
            <a:endParaRPr lang="ru-RU" sz="4000" b="1" dirty="0" smtClean="0"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latin typeface="Times New Roman"/>
                <a:ea typeface="Times New Roman"/>
              </a:rPr>
              <a:t>дых. </a:t>
            </a:r>
            <a:r>
              <a:rPr lang="ru-RU" sz="4000" b="1" dirty="0">
                <a:latin typeface="Times New Roman"/>
                <a:ea typeface="Times New Roman"/>
              </a:rPr>
              <a:t>аналептики </a:t>
            </a:r>
            <a:r>
              <a:rPr lang="ru-RU" sz="3600" b="1" dirty="0" smtClean="0">
                <a:latin typeface="Times New Roman"/>
                <a:ea typeface="Times New Roman"/>
              </a:rPr>
              <a:t>(кордиамин, кофеин, камфара, + преднизолон),</a:t>
            </a:r>
            <a:endParaRPr lang="ru-RU" sz="4000" b="1" dirty="0" smtClean="0">
              <a:latin typeface="Times New Roman"/>
              <a:ea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>
                <a:latin typeface="Times New Roman"/>
                <a:ea typeface="Times New Roman"/>
              </a:rPr>
              <a:t>сердечные </a:t>
            </a:r>
            <a:r>
              <a:rPr lang="ru-RU" sz="4000" b="1" dirty="0" smtClean="0">
                <a:latin typeface="Times New Roman"/>
                <a:ea typeface="Times New Roman"/>
              </a:rPr>
              <a:t>гликозиды,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000" b="1" dirty="0" smtClean="0">
                <a:latin typeface="Times New Roman"/>
                <a:ea typeface="Times New Roman"/>
              </a:rPr>
              <a:t>противоаритмические препараты.</a:t>
            </a:r>
            <a:endParaRPr lang="ru-RU" sz="4000" b="1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69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Острая сердечная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недостаточность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4880" y="620688"/>
            <a:ext cx="9178879" cy="62373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latin typeface="Times New Roman"/>
                <a:ea typeface="Times New Roman"/>
              </a:rPr>
              <a:t>Прогрессирующее снижение </a:t>
            </a:r>
            <a:r>
              <a:rPr lang="ru-RU" sz="3200" b="1" dirty="0">
                <a:latin typeface="Times New Roman"/>
                <a:ea typeface="Times New Roman"/>
              </a:rPr>
              <a:t>насосной функции сердца (главным </a:t>
            </a:r>
            <a:r>
              <a:rPr lang="ru-RU" sz="3200" b="1" dirty="0" smtClean="0">
                <a:latin typeface="Times New Roman"/>
                <a:ea typeface="Times New Roman"/>
              </a:rPr>
              <a:t>образом - ЛЖ) </a:t>
            </a:r>
            <a:r>
              <a:rPr lang="ru-RU" sz="3200" b="1" dirty="0">
                <a:latin typeface="Times New Roman"/>
                <a:ea typeface="Times New Roman"/>
              </a:rPr>
              <a:t>и появлением вторичных признаков сердечной </a:t>
            </a:r>
            <a:r>
              <a:rPr lang="ru-RU" sz="3200" b="1" dirty="0" smtClean="0">
                <a:latin typeface="Times New Roman"/>
                <a:ea typeface="Times New Roman"/>
              </a:rPr>
              <a:t>дисфункции.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endParaRPr lang="ru-RU" sz="3200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 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относят: 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/>
                <a:ea typeface="Times New Roman"/>
              </a:rPr>
              <a:t>острая </a:t>
            </a:r>
            <a:r>
              <a:rPr lang="ru-RU" sz="3800" b="1" dirty="0" err="1" smtClean="0">
                <a:latin typeface="Times New Roman"/>
                <a:ea typeface="Times New Roman"/>
              </a:rPr>
              <a:t>правожелуд</a:t>
            </a:r>
            <a:r>
              <a:rPr lang="ru-RU" sz="3800" b="1" dirty="0" smtClean="0">
                <a:latin typeface="Times New Roman"/>
                <a:ea typeface="Times New Roman"/>
              </a:rPr>
              <a:t>. </a:t>
            </a:r>
            <a:r>
              <a:rPr lang="ru-RU" sz="3800" b="1" dirty="0" err="1" smtClean="0">
                <a:latin typeface="Times New Roman"/>
                <a:ea typeface="Times New Roman"/>
              </a:rPr>
              <a:t>недостат</a:t>
            </a:r>
            <a:r>
              <a:rPr lang="ru-RU" sz="3800" b="1" dirty="0" smtClean="0">
                <a:latin typeface="Times New Roman"/>
                <a:ea typeface="Times New Roman"/>
              </a:rPr>
              <a:t>. </a:t>
            </a:r>
            <a:r>
              <a:rPr lang="ru-RU" sz="3800" b="1" dirty="0">
                <a:latin typeface="Times New Roman"/>
                <a:ea typeface="Times New Roman"/>
              </a:rPr>
              <a:t>(ОПЖН), 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/>
                <a:ea typeface="Times New Roman"/>
              </a:rPr>
              <a:t>острая </a:t>
            </a:r>
            <a:r>
              <a:rPr lang="ru-RU" sz="3800" b="1" dirty="0" err="1" smtClean="0">
                <a:latin typeface="Times New Roman"/>
                <a:ea typeface="Times New Roman"/>
              </a:rPr>
              <a:t>левожелуд</a:t>
            </a:r>
            <a:r>
              <a:rPr lang="ru-RU" sz="3800" b="1" dirty="0" smtClean="0">
                <a:latin typeface="Times New Roman"/>
                <a:ea typeface="Times New Roman"/>
              </a:rPr>
              <a:t>. </a:t>
            </a:r>
            <a:r>
              <a:rPr lang="ru-RU" sz="3800" b="1" dirty="0" err="1" smtClean="0">
                <a:latin typeface="Times New Roman"/>
                <a:ea typeface="Times New Roman"/>
              </a:rPr>
              <a:t>недостат</a:t>
            </a:r>
            <a:r>
              <a:rPr lang="ru-RU" sz="3800" b="1" dirty="0" smtClean="0">
                <a:latin typeface="Times New Roman"/>
                <a:ea typeface="Times New Roman"/>
              </a:rPr>
              <a:t>. </a:t>
            </a:r>
            <a:r>
              <a:rPr lang="ru-RU" sz="3800" b="1" dirty="0">
                <a:latin typeface="Times New Roman"/>
                <a:ea typeface="Times New Roman"/>
              </a:rPr>
              <a:t>(ОЛЖН), 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/>
                <a:ea typeface="Times New Roman"/>
              </a:rPr>
              <a:t>кардиогенный шок (КШ), который может сочетаться ОЛЖН,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04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2270</TotalTime>
  <Words>1008</Words>
  <Application>Microsoft Office PowerPoint</Application>
  <PresentationFormat>Экран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Острая  сердечно-сосудистая недостаточность</vt:lpstr>
      <vt:lpstr>Сосудистая недостаточность </vt:lpstr>
      <vt:lpstr>Сосудистая недостаточность </vt:lpstr>
      <vt:lpstr>Сосудистая недостаточность </vt:lpstr>
      <vt:lpstr>Сосудистая недостаточность </vt:lpstr>
      <vt:lpstr>Сосудистая недостаточность </vt:lpstr>
      <vt:lpstr>Сосудистая недостаточность </vt:lpstr>
      <vt:lpstr>Сосудистая недостаточность </vt:lpstr>
      <vt:lpstr>Острая сердечная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левожелуд. недостаточность </vt:lpstr>
      <vt:lpstr>Острая правожелуд. недостаточность </vt:lpstr>
      <vt:lpstr>Острая правожелуд. недостаточность </vt:lpstr>
      <vt:lpstr>Острая правожелуд. недостаточность </vt:lpstr>
      <vt:lpstr>Острая правожелуд. недостаточность </vt:lpstr>
      <vt:lpstr>Острая правожелуд. недостаточность </vt:lpstr>
      <vt:lpstr>Кардиогенный шок </vt:lpstr>
      <vt:lpstr>Кардиогенный шок </vt:lpstr>
      <vt:lpstr>Кардиогенный шок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дыхательная недостаточность</dc:title>
  <dc:creator>Leonid</dc:creator>
  <cp:lastModifiedBy>Башков Леонид</cp:lastModifiedBy>
  <cp:revision>152</cp:revision>
  <dcterms:created xsi:type="dcterms:W3CDTF">2023-05-22T04:01:27Z</dcterms:created>
  <dcterms:modified xsi:type="dcterms:W3CDTF">2023-06-29T16:17:25Z</dcterms:modified>
</cp:coreProperties>
</file>